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</p:sldMasterIdLst>
  <p:notesMasterIdLst>
    <p:notesMasterId r:id="rId26"/>
  </p:notesMasterIdLst>
  <p:handoutMasterIdLst>
    <p:handoutMasterId r:id="rId27"/>
  </p:handoutMasterIdLst>
  <p:sldIdLst>
    <p:sldId id="266" r:id="rId2"/>
    <p:sldId id="267" r:id="rId3"/>
    <p:sldId id="315" r:id="rId4"/>
    <p:sldId id="316" r:id="rId5"/>
    <p:sldId id="317" r:id="rId6"/>
    <p:sldId id="318" r:id="rId7"/>
    <p:sldId id="319" r:id="rId8"/>
    <p:sldId id="313" r:id="rId9"/>
    <p:sldId id="320" r:id="rId10"/>
    <p:sldId id="321" r:id="rId11"/>
    <p:sldId id="322" r:id="rId12"/>
    <p:sldId id="323" r:id="rId13"/>
    <p:sldId id="269" r:id="rId14"/>
    <p:sldId id="311" r:id="rId15"/>
    <p:sldId id="312" r:id="rId16"/>
    <p:sldId id="314" r:id="rId17"/>
    <p:sldId id="286" r:id="rId18"/>
    <p:sldId id="302" r:id="rId19"/>
    <p:sldId id="306" r:id="rId20"/>
    <p:sldId id="303" r:id="rId21"/>
    <p:sldId id="307" r:id="rId22"/>
    <p:sldId id="301" r:id="rId23"/>
    <p:sldId id="308" r:id="rId24"/>
    <p:sldId id="289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4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8F1A61-6338-41A3-9434-E35D8575AE2E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7DDAB5-7694-4AA5-BDA7-03247EC76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906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2542C-C5D2-4035-A2FE-5C4FA931C8EC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D3EB4D-48DA-482A-A7BC-DDC4DC6C9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858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5869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2676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2676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2676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195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2676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8408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699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6735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6735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6735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6735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6735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2676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267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E8EDCA8-AFD2-4B54-95BB-A04135D62CBB}" type="datetime1">
              <a:rPr lang="en-US" smtClean="0"/>
              <a:pPr/>
              <a:t>11/9/2015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FCBAA1B-A692-4D9C-B53E-AF572BB943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0006C-F69D-4648-99F6-58A31602E7A0}" type="datetime1">
              <a:rPr lang="en-US" smtClean="0"/>
              <a:pPr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A1AF6-1626-4428-9C66-2BC4C9BB65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08C0C-4336-4788-BF20-85CACDD361F1}" type="datetime1">
              <a:rPr lang="en-US" smtClean="0"/>
              <a:pPr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B7D90-BAD0-4139-9384-6D99B2B4FE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90F53-6B36-46D4-862D-2C6B679D9BC6}" type="datetime1">
              <a:rPr lang="en-US" smtClean="0"/>
              <a:pPr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2F5DC-DBBF-428A-91A2-235D14CBA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D933-034A-4F3F-88F8-82B85206DAAB}" type="datetime1">
              <a:rPr lang="en-US" smtClean="0"/>
              <a:pPr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DAA04-F15A-4F30-AE27-A2361D0CE8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9AE53-1C93-46A0-8BC9-F0142EBC59C0}" type="datetime1">
              <a:rPr lang="en-US" smtClean="0"/>
              <a:pPr/>
              <a:t>11/9/2015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4E7B2-9E64-4AC7-BE64-F1574E08B3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F5A5B-E9E6-4E04-AE83-D3E157C06E20}" type="datetime1">
              <a:rPr lang="en-US" smtClean="0"/>
              <a:pPr/>
              <a:t>11/9/2015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0BBB6-526B-41AC-B759-13FBCABA3F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79F2-4F0D-4982-BE6D-8CAC096A4C3F}" type="datetime1">
              <a:rPr lang="en-US" smtClean="0"/>
              <a:pPr/>
              <a:t>11/9/2015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D9100-31AF-463E-9C2E-D28B799178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31D19-DF57-4F1D-9B74-558093E795E9}" type="datetime1">
              <a:rPr lang="en-US" smtClean="0"/>
              <a:pPr/>
              <a:t>11/9/2015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9D2F7-C9E1-493C-BE39-FE56BEA64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19A7-BFD3-4B5D-85FA-09B969677728}" type="datetime1">
              <a:rPr lang="en-US" smtClean="0"/>
              <a:pPr/>
              <a:t>11/9/2015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CA135-039E-4947-8B9E-172D3C6378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CB8CA-F057-4C00-8F31-349B86C1E695}" type="datetime1">
              <a:rPr lang="en-US" smtClean="0"/>
              <a:pPr/>
              <a:t>11/9/2015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E6495-2D2B-4447-BCE1-55E7FC15F4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03F8F4A-D15C-4972-87D5-22C825D9EE09}" type="datetime1">
              <a:rPr lang="en-US" smtClean="0"/>
              <a:pPr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038DFA5-AB36-4055-955F-E46C11B3D9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latin typeface="Cooper Black" charset="0"/>
              </a:rPr>
              <a:t>Welcome to Arabic Level I</a:t>
            </a:r>
            <a:br>
              <a:rPr lang="en-US" sz="4000" b="1" dirty="0" smtClean="0">
                <a:latin typeface="Cooper Black" charset="0"/>
              </a:rPr>
            </a:br>
            <a:r>
              <a:rPr lang="en-US" sz="4000" b="1" dirty="0" smtClean="0">
                <a:latin typeface="Cooper Black" charset="0"/>
              </a:rPr>
              <a:t>by </a:t>
            </a:r>
            <a:r>
              <a:rPr lang="en-US" sz="4000" b="1" dirty="0" err="1" smtClean="0">
                <a:latin typeface="Cooper Black" charset="0"/>
              </a:rPr>
              <a:t>Kurzban</a:t>
            </a:r>
            <a:endParaRPr lang="en-US" sz="4000" b="1" smtClean="0">
              <a:latin typeface="Cooper Black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charset="0"/>
              <a:buNone/>
            </a:pPr>
            <a:endParaRPr lang="en-US" smtClean="0"/>
          </a:p>
          <a:p>
            <a:pPr marL="0" indent="0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Let’s practice with </a:t>
            </a:r>
            <a:r>
              <a:rPr lang="en-US" dirty="0" err="1" smtClean="0"/>
              <a:t>kaf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algn="r"/>
            <a:r>
              <a:rPr lang="ar-AE" dirty="0"/>
              <a:t>ك+ل+ب=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209800"/>
            <a:ext cx="3848335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581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Practicing with </a:t>
            </a:r>
            <a:r>
              <a:rPr lang="en-US" dirty="0" err="1" smtClean="0"/>
              <a:t>Kaf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68580" indent="0" algn="r">
              <a:buNone/>
            </a:pPr>
            <a:r>
              <a:rPr lang="ar-AE" dirty="0" smtClean="0"/>
              <a:t>ك+ع+ك=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333625"/>
            <a:ext cx="35814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429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Practicing with </a:t>
            </a:r>
            <a:r>
              <a:rPr lang="en-US" dirty="0" err="1" smtClean="0"/>
              <a:t>Kaf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68580" indent="0" algn="r">
              <a:buNone/>
            </a:pPr>
            <a:r>
              <a:rPr lang="ar-AE" dirty="0"/>
              <a:t>س+ك+ك+ر=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286000"/>
            <a:ext cx="3293831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91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Lesson </a:t>
            </a:r>
            <a:r>
              <a:rPr lang="en-US" dirty="0"/>
              <a:t>9</a:t>
            </a:r>
            <a:r>
              <a:rPr lang="en-US" sz="4000" dirty="0" smtClean="0"/>
              <a:t>: </a:t>
            </a:r>
            <a:r>
              <a:rPr lang="en-US" sz="4000" dirty="0" smtClean="0"/>
              <a:t>Building up your vocabulary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Copy down and translate the following words on your paper several times and remember to proceed from right to left.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Use “this is” F? M?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581400"/>
            <a:ext cx="2219325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Lesson </a:t>
            </a:r>
            <a:r>
              <a:rPr lang="en-US" dirty="0"/>
              <a:t>9</a:t>
            </a:r>
            <a:r>
              <a:rPr lang="en-US" sz="4000" dirty="0" smtClean="0"/>
              <a:t>: </a:t>
            </a:r>
            <a:r>
              <a:rPr lang="en-US" sz="4000" dirty="0" smtClean="0"/>
              <a:t>Building up your vocabulary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Copy down and translate the following words on your paper several times and remember to proceed from right to left.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:use “this is” F? M?</a:t>
            </a:r>
            <a:endParaRPr lang="en-US" sz="3000" dirty="0"/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en-US" sz="3000" dirty="0" smtClean="0"/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en-US" sz="3000" dirty="0"/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en-US" sz="3000" dirty="0" smtClean="0"/>
          </a:p>
          <a:p>
            <a:pPr marL="0" indent="0" algn="ctr">
              <a:lnSpc>
                <a:spcPct val="90000"/>
              </a:lnSpc>
              <a:buFont typeface="Arial" charset="0"/>
              <a:buNone/>
            </a:pPr>
            <a:endParaRPr lang="en-US" sz="3000" dirty="0"/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en-US" sz="30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429000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867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Lesson </a:t>
            </a:r>
            <a:r>
              <a:rPr lang="en-US" dirty="0"/>
              <a:t>9</a:t>
            </a:r>
            <a:r>
              <a:rPr lang="en-US" sz="4000" dirty="0" smtClean="0"/>
              <a:t>: </a:t>
            </a:r>
            <a:r>
              <a:rPr lang="en-US" sz="4000" dirty="0" smtClean="0"/>
              <a:t>Building up your vocabulary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Copy down and translate the following words on your paper several times and remember to proceed from right to left.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Use “this is” F?M?</a:t>
            </a:r>
            <a:endParaRPr lang="en-US" sz="3000" dirty="0"/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en-US" sz="3000" dirty="0" smtClean="0"/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en-US" sz="3000" dirty="0"/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en-US" sz="3000" dirty="0" smtClean="0"/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en-US" sz="3000" dirty="0"/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en-US" sz="30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895600"/>
            <a:ext cx="2124075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913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Lesson </a:t>
            </a:r>
            <a:r>
              <a:rPr lang="en-US" sz="4000" dirty="0" smtClean="0"/>
              <a:t>9: </a:t>
            </a:r>
            <a:r>
              <a:rPr lang="en-US" sz="4000" dirty="0" smtClean="0"/>
              <a:t>Building up your vocabulary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Copy down and translate the following words on your paper several times and remember to proceed from right to left.</a:t>
            </a:r>
            <a:endParaRPr lang="ar-SA" sz="3000" dirty="0" smtClean="0"/>
          </a:p>
          <a:p>
            <a:pPr marL="0" indent="0" algn="ctr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Use this is: F?M?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en-US" sz="3000" dirty="0"/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en-US" sz="3000" dirty="0" smtClean="0"/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en-US" sz="3000" dirty="0"/>
          </a:p>
          <a:p>
            <a:pPr marL="0" indent="0" algn="ctr">
              <a:lnSpc>
                <a:spcPct val="90000"/>
              </a:lnSpc>
              <a:buFont typeface="Arial" charset="0"/>
              <a:buNone/>
            </a:pPr>
            <a:endParaRPr lang="en-US" sz="3000" dirty="0" smtClean="0"/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en-US" sz="30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810000"/>
            <a:ext cx="2476500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884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Lesson </a:t>
            </a:r>
            <a:r>
              <a:rPr lang="en-US" sz="4000" dirty="0" smtClean="0"/>
              <a:t>9: </a:t>
            </a:r>
            <a:r>
              <a:rPr lang="en-US" sz="4000" dirty="0" smtClean="0"/>
              <a:t>Expressing Possession</a:t>
            </a:r>
          </a:p>
        </p:txBody>
      </p:sp>
      <p:sp>
        <p:nvSpPr>
          <p:cNvPr id="16387" name="Content Placeholder 3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One way of expressing possession is by using a phrase made up of the adver</a:t>
            </a:r>
            <a:r>
              <a:rPr lang="en-US" dirty="0"/>
              <a:t>b</a:t>
            </a:r>
            <a:r>
              <a:rPr lang="en-US" dirty="0" smtClean="0"/>
              <a:t>_</a:t>
            </a:r>
            <a:r>
              <a:rPr lang="ar-AE" dirty="0" smtClean="0"/>
              <a:t>عـندك</a:t>
            </a:r>
            <a:r>
              <a:rPr lang="en-US" dirty="0" smtClean="0"/>
              <a:t> Literally, “at” and an attached pronoun.</a:t>
            </a:r>
          </a:p>
          <a:p>
            <a:pPr marL="0" indent="0">
              <a:buNone/>
            </a:pPr>
            <a:r>
              <a:rPr lang="en-US" dirty="0" smtClean="0"/>
              <a:t>Together they form one word, Thus, in order to say to some one, “You have a note book,”? You begin with the word </a:t>
            </a:r>
            <a:r>
              <a:rPr lang="ar-AE" dirty="0" smtClean="0"/>
              <a:t>عـند</a:t>
            </a:r>
            <a:r>
              <a:rPr lang="en-US" dirty="0" smtClean="0"/>
              <a:t>and the attached pronoun</a:t>
            </a:r>
            <a:r>
              <a:rPr lang="ar-AE" dirty="0" smtClean="0"/>
              <a:t>ـ</a:t>
            </a:r>
            <a:r>
              <a:rPr lang="en-US" dirty="0" smtClean="0"/>
              <a:t>  </a:t>
            </a:r>
            <a:r>
              <a:rPr lang="ar-AE" dirty="0" smtClean="0"/>
              <a:t>ك </a:t>
            </a:r>
            <a:r>
              <a:rPr lang="en-US" dirty="0" smtClean="0"/>
              <a:t>{</a:t>
            </a:r>
            <a:r>
              <a:rPr lang="en-US" dirty="0" err="1" smtClean="0"/>
              <a:t>ka</a:t>
            </a:r>
            <a:r>
              <a:rPr lang="en-US" dirty="0" smtClean="0"/>
              <a:t>}, “you”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Lesson </a:t>
            </a:r>
            <a:r>
              <a:rPr lang="en-US" dirty="0"/>
              <a:t>9</a:t>
            </a:r>
            <a:r>
              <a:rPr lang="en-US" sz="4000" dirty="0" smtClean="0"/>
              <a:t>: </a:t>
            </a:r>
            <a:r>
              <a:rPr lang="en-US" sz="4000" dirty="0" smtClean="0"/>
              <a:t>you have?</a:t>
            </a:r>
            <a:r>
              <a:rPr lang="ar-AE" sz="4000" dirty="0"/>
              <a:t> عـندك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 smtClean="0"/>
          </a:p>
        </p:txBody>
      </p:sp>
      <p:sp>
        <p:nvSpPr>
          <p:cNvPr id="16387" name="Content Placeholder 3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 algn="r">
              <a:buNone/>
            </a:pPr>
            <a:r>
              <a:rPr lang="ar-AE" dirty="0" smtClean="0"/>
              <a:t> </a:t>
            </a:r>
            <a:r>
              <a:rPr lang="ar-AE" dirty="0"/>
              <a:t>عـندك هاتف؟نعم عندي هاتف</a:t>
            </a:r>
            <a:r>
              <a:rPr lang="en-US" dirty="0" smtClean="0"/>
              <a:t>       </a:t>
            </a:r>
            <a:r>
              <a:rPr lang="ar-AE" dirty="0"/>
              <a:t/>
            </a:r>
            <a:br>
              <a:rPr lang="ar-AE" dirty="0"/>
            </a:br>
            <a:endParaRPr lang="en-US" dirty="0" smtClean="0"/>
          </a:p>
        </p:txBody>
      </p:sp>
      <p:sp>
        <p:nvSpPr>
          <p:cNvPr id="3" name="Rectangle 2"/>
          <p:cNvSpPr/>
          <p:nvPr/>
        </p:nvSpPr>
        <p:spPr>
          <a:xfrm>
            <a:off x="1752600" y="1143000"/>
            <a:ext cx="5638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AE" dirty="0"/>
              <a:t>عـندك هاتف؟نعم عندي هاتف.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50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Lesson </a:t>
            </a:r>
            <a:r>
              <a:rPr lang="en-US" dirty="0"/>
              <a:t>9</a:t>
            </a:r>
            <a:r>
              <a:rPr lang="en-US" sz="4000" dirty="0" smtClean="0"/>
              <a:t>: </a:t>
            </a:r>
            <a:r>
              <a:rPr lang="en-US" sz="4000" dirty="0" smtClean="0"/>
              <a:t>Possession</a:t>
            </a:r>
            <a:br>
              <a:rPr lang="en-US" sz="4000" dirty="0" smtClean="0"/>
            </a:br>
            <a:endParaRPr lang="en-US" sz="4000" dirty="0" smtClean="0"/>
          </a:p>
        </p:txBody>
      </p:sp>
      <p:sp>
        <p:nvSpPr>
          <p:cNvPr id="16387" name="Content Placeholder 3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Translate and </a:t>
            </a:r>
            <a:r>
              <a:rPr lang="en-US" dirty="0"/>
              <a:t>a</a:t>
            </a:r>
            <a:r>
              <a:rPr lang="en-US" dirty="0" smtClean="0"/>
              <a:t>nswer the following questions:</a:t>
            </a:r>
          </a:p>
          <a:p>
            <a:pPr marL="0" indent="0">
              <a:buNone/>
            </a:pPr>
            <a:r>
              <a:rPr lang="en-US" dirty="0" smtClean="0"/>
              <a:t>1] You have a notebook?</a:t>
            </a:r>
          </a:p>
          <a:p>
            <a:pPr marL="0" indent="0">
              <a:buNone/>
            </a:pPr>
            <a:r>
              <a:rPr lang="en-US" dirty="0" smtClean="0"/>
              <a:t>2] You have a pen/pencil?</a:t>
            </a:r>
          </a:p>
          <a:p>
            <a:pPr marL="0" indent="0">
              <a:buNone/>
            </a:pPr>
            <a:r>
              <a:rPr lang="en-US" dirty="0" smtClean="0"/>
              <a:t>3] You have a book?</a:t>
            </a:r>
          </a:p>
        </p:txBody>
      </p:sp>
    </p:spTree>
    <p:extLst>
      <p:ext uri="{BB962C8B-B14F-4D97-AF65-F5344CB8AC3E}">
        <p14:creationId xmlns:p14="http://schemas.microsoft.com/office/powerpoint/2010/main" val="392727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043492" y="914400"/>
            <a:ext cx="7024744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Lesson </a:t>
            </a:r>
            <a:r>
              <a:rPr lang="en-US" dirty="0"/>
              <a:t>9</a:t>
            </a:r>
            <a:r>
              <a:rPr lang="en-US" dirty="0" smtClean="0"/>
              <a:t>: </a:t>
            </a:r>
            <a:r>
              <a:rPr lang="en-US" dirty="0"/>
              <a:t>	</a:t>
            </a:r>
            <a:r>
              <a:rPr lang="en-US" dirty="0" smtClean="0"/>
              <a:t>      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Font typeface="Arial" charset="0"/>
              <a:buNone/>
            </a:pPr>
            <a:r>
              <a:rPr lang="en-US" dirty="0" smtClean="0"/>
              <a:t>Objectives: </a:t>
            </a:r>
          </a:p>
          <a:p>
            <a:pPr marL="0" indent="0"/>
            <a:r>
              <a:rPr lang="en-US" dirty="0" smtClean="0"/>
              <a:t>Review</a:t>
            </a:r>
          </a:p>
          <a:p>
            <a:pPr marL="0" indent="0"/>
            <a:r>
              <a:rPr lang="en-US" dirty="0" smtClean="0"/>
              <a:t>Identifying Letter </a:t>
            </a:r>
            <a:r>
              <a:rPr lang="en-US" dirty="0" err="1" smtClean="0"/>
              <a:t>Haa</a:t>
            </a:r>
            <a:r>
              <a:rPr lang="en-US" dirty="0" smtClean="0"/>
              <a:t>, </a:t>
            </a:r>
            <a:r>
              <a:rPr lang="en-US" dirty="0" err="1" smtClean="0"/>
              <a:t>Mim</a:t>
            </a:r>
            <a:r>
              <a:rPr lang="en-US" dirty="0" smtClean="0"/>
              <a:t>, lam, and </a:t>
            </a:r>
            <a:r>
              <a:rPr lang="en-US" dirty="0" err="1" smtClean="0"/>
              <a:t>kaf</a:t>
            </a:r>
            <a:endParaRPr lang="en-US" dirty="0" smtClean="0"/>
          </a:p>
          <a:p>
            <a:pPr marL="0" indent="0"/>
            <a:r>
              <a:rPr lang="en-US" dirty="0" smtClean="0"/>
              <a:t>objects from immediate environment</a:t>
            </a:r>
          </a:p>
          <a:p>
            <a:pPr marL="0" indent="0"/>
            <a:r>
              <a:rPr lang="en-US" dirty="0" smtClean="0"/>
              <a:t>Expressing Possession.</a:t>
            </a:r>
          </a:p>
          <a:p>
            <a:pPr marL="0" indent="0"/>
            <a:r>
              <a:rPr lang="en-US" dirty="0" smtClean="0"/>
              <a:t>Practice</a:t>
            </a:r>
          </a:p>
          <a:p>
            <a:pPr marL="0" indent="0"/>
            <a:r>
              <a:rPr lang="en-US" dirty="0" smtClean="0"/>
              <a:t>Summary </a:t>
            </a:r>
          </a:p>
          <a:p>
            <a:pPr marL="0" indent="0"/>
            <a:r>
              <a:rPr lang="en-US" dirty="0" smtClean="0"/>
              <a:t>Flash card</a:t>
            </a:r>
          </a:p>
          <a:p>
            <a:pPr marL="0" indent="0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Lesson </a:t>
            </a:r>
            <a:r>
              <a:rPr lang="en-US" dirty="0"/>
              <a:t>9</a:t>
            </a:r>
            <a:r>
              <a:rPr lang="en-US" sz="4000" dirty="0" smtClean="0"/>
              <a:t>:My </a:t>
            </a:r>
            <a:r>
              <a:rPr lang="en-US" sz="4000" dirty="0" smtClean="0"/>
              <a:t>name?</a:t>
            </a:r>
            <a:br>
              <a:rPr lang="en-US" sz="4000" dirty="0" smtClean="0"/>
            </a:br>
            <a:endParaRPr lang="en-US" sz="4000" dirty="0" smtClean="0"/>
          </a:p>
        </p:txBody>
      </p:sp>
      <p:sp>
        <p:nvSpPr>
          <p:cNvPr id="16387" name="Content Placeholder 3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We have worked with another possessive suffix which we have used when you introduced yourself.</a:t>
            </a:r>
            <a:r>
              <a:rPr lang="ar-AE" dirty="0"/>
              <a:t> إسمي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final long vowel “</a:t>
            </a:r>
            <a:r>
              <a:rPr lang="en-US" dirty="0" err="1" smtClean="0"/>
              <a:t>ya</a:t>
            </a:r>
            <a:r>
              <a:rPr lang="en-US" dirty="0" smtClean="0"/>
              <a:t>” in this case is an attached pronoun, meaning “ My”.</a:t>
            </a:r>
          </a:p>
          <a:p>
            <a:pPr marL="0" indent="0">
              <a:buNone/>
            </a:pPr>
            <a:r>
              <a:rPr lang="en-US" dirty="0" smtClean="0"/>
              <a:t>So to summarize, if you want to say: I have; use</a:t>
            </a:r>
          </a:p>
          <a:p>
            <a:pPr marL="0" indent="0" algn="r">
              <a:buNone/>
            </a:pPr>
            <a:r>
              <a:rPr lang="en-US" dirty="0" smtClean="0"/>
              <a:t> </a:t>
            </a:r>
            <a:r>
              <a:rPr lang="ar-AE" dirty="0"/>
              <a:t>عندي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To say “my book: use </a:t>
            </a:r>
            <a:r>
              <a:rPr lang="ar-AE" dirty="0"/>
              <a:t>كتابي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9630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Lesson </a:t>
            </a:r>
            <a:r>
              <a:rPr lang="en-US" sz="4000" dirty="0" smtClean="0"/>
              <a:t>9: </a:t>
            </a:r>
            <a:r>
              <a:rPr lang="en-US" sz="4000" dirty="0" smtClean="0"/>
              <a:t>Practice </a:t>
            </a:r>
            <a:br>
              <a:rPr lang="en-US" sz="4000" dirty="0" smtClean="0"/>
            </a:br>
            <a:endParaRPr lang="en-US" sz="4000" dirty="0" smtClean="0"/>
          </a:p>
        </p:txBody>
      </p:sp>
      <p:sp>
        <p:nvSpPr>
          <p:cNvPr id="16387" name="Content Placeholder 3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Work with your partner or your group and write down 5 sentences in Arabic. Your partner should be able to read it fluently and be able to translate it.</a:t>
            </a:r>
          </a:p>
          <a:p>
            <a:pPr marL="0" indent="0">
              <a:buNone/>
            </a:pPr>
            <a:r>
              <a:rPr lang="en-US" dirty="0" smtClean="0"/>
              <a:t>Hand in your paragraph as an exit ticket for the day.</a:t>
            </a:r>
            <a:endParaRPr lang="en-US" dirty="0"/>
          </a:p>
          <a:p>
            <a:pPr marL="0" indent="0">
              <a:buNone/>
            </a:pPr>
            <a:endParaRPr lang="ar-SA" dirty="0" smtClean="0"/>
          </a:p>
          <a:p>
            <a:pPr algn="r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7600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/>
          <a:lstStyle/>
          <a:p>
            <a:r>
              <a:rPr lang="en-US" dirty="0" smtClean="0"/>
              <a:t>Combine the letters in each set, including short vowels, to form words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/>
          <a:lstStyle/>
          <a:p>
            <a:pPr marL="0" indent="0" algn="r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1971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Lesson </a:t>
            </a:r>
            <a:r>
              <a:rPr lang="en-US" dirty="0"/>
              <a:t>9</a:t>
            </a:r>
            <a:r>
              <a:rPr lang="en-US" sz="4000" dirty="0" smtClean="0"/>
              <a:t>: </a:t>
            </a:r>
            <a:r>
              <a:rPr lang="en-US" sz="4000" dirty="0" smtClean="0"/>
              <a:t>Inquiring about and identifying Arabic Cities </a:t>
            </a:r>
            <a:br>
              <a:rPr lang="en-US" sz="4000" dirty="0" smtClean="0"/>
            </a:br>
            <a:r>
              <a:rPr lang="ar-SA" sz="4000" dirty="0" smtClean="0"/>
              <a:t>   </a:t>
            </a:r>
            <a:endParaRPr lang="en-US" sz="4000" dirty="0" smtClean="0"/>
          </a:p>
        </p:txBody>
      </p:sp>
      <p:sp>
        <p:nvSpPr>
          <p:cNvPr id="16387" name="Content Placeholder 3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map below displays some of the names and locations of some Arab cities.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895600"/>
            <a:ext cx="6996266" cy="377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790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smtClean="0"/>
              <a:t>Review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mtClean="0"/>
              <a:t> </a:t>
            </a:r>
            <a:r>
              <a:rPr lang="en-US" sz="6600" smtClean="0"/>
              <a:t>Review</a:t>
            </a:r>
          </a:p>
          <a:p>
            <a:r>
              <a:rPr lang="en-US" sz="6600" smtClean="0"/>
              <a:t>Make your flash card for this lesson</a:t>
            </a:r>
          </a:p>
          <a:p>
            <a:r>
              <a:rPr lang="en-US" sz="6600" smtClean="0"/>
              <a:t>Questions????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letter Ha _</a:t>
            </a:r>
            <a:r>
              <a:rPr lang="ar-AE" dirty="0"/>
              <a:t>ه</a:t>
            </a:r>
            <a:r>
              <a:rPr lang="en-US" dirty="0" smtClean="0"/>
              <a:t>_ as in house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 changes its shape depending on how and where it is joined, so take extra care.</a:t>
            </a:r>
          </a:p>
          <a:p>
            <a:pPr marL="68580" indent="0">
              <a:buNone/>
            </a:pPr>
            <a:endParaRPr lang="en-US" dirty="0" smtClean="0"/>
          </a:p>
          <a:p>
            <a:r>
              <a:rPr lang="en-US" dirty="0" smtClean="0"/>
              <a:t>1) if it is NOT  joined to any other letter: ___</a:t>
            </a:r>
          </a:p>
          <a:p>
            <a:r>
              <a:rPr lang="en-US" dirty="0" smtClean="0"/>
              <a:t>2) If it is joined only to the letter after it:___</a:t>
            </a:r>
          </a:p>
          <a:p>
            <a:r>
              <a:rPr lang="en-US" dirty="0" smtClean="0"/>
              <a:t>3) If it is joined only to the letter before it:__</a:t>
            </a:r>
          </a:p>
          <a:p>
            <a:r>
              <a:rPr lang="en-US" dirty="0" smtClean="0"/>
              <a:t>4) If it is joined to letters on both sides:___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06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Let’s practice Ha: ____</a:t>
            </a:r>
            <a:r>
              <a:rPr lang="ar-AE" dirty="0"/>
              <a:t>ه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Connect the following letters:</a:t>
            </a:r>
          </a:p>
          <a:p>
            <a:endParaRPr lang="en-US" dirty="0" smtClean="0"/>
          </a:p>
          <a:p>
            <a:pPr algn="r"/>
            <a:r>
              <a:rPr lang="ar-AE" dirty="0" smtClean="0"/>
              <a:t>ن+ه+ر</a:t>
            </a:r>
            <a:r>
              <a:rPr lang="ar-AE" dirty="0"/>
              <a:t>=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07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with ha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68580" indent="0" algn="r">
              <a:buNone/>
            </a:pPr>
            <a:r>
              <a:rPr lang="ar-AE" dirty="0"/>
              <a:t>ه+ي=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8200" y="2362200"/>
            <a:ext cx="3419856" cy="3493008"/>
          </a:xfrm>
        </p:spPr>
        <p:txBody>
          <a:bodyPr/>
          <a:lstStyle/>
          <a:p>
            <a:pPr marL="68580" indent="0" algn="r">
              <a:buNone/>
            </a:pPr>
            <a:r>
              <a:rPr lang="ar-AE" dirty="0" smtClean="0"/>
              <a:t>ه+ و=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03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Practicing with ha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r"/>
            <a:r>
              <a:rPr lang="en-US" dirty="0" smtClean="0"/>
              <a:t>“This is “ for {F}</a:t>
            </a:r>
          </a:p>
          <a:p>
            <a:pPr algn="r"/>
            <a:endParaRPr lang="en-US" dirty="0" smtClean="0"/>
          </a:p>
          <a:p>
            <a:pPr algn="r"/>
            <a:r>
              <a:rPr lang="ar-AE" dirty="0" smtClean="0"/>
              <a:t>ه+ذ+ه</a:t>
            </a:r>
            <a:r>
              <a:rPr lang="ar-AE" dirty="0"/>
              <a:t>=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algn="r"/>
            <a:endParaRPr lang="en-US" dirty="0" smtClean="0"/>
          </a:p>
          <a:p>
            <a:pPr algn="r"/>
            <a:r>
              <a:rPr lang="en-US" dirty="0" smtClean="0"/>
              <a:t>“This is” for {M}</a:t>
            </a:r>
          </a:p>
          <a:p>
            <a:pPr algn="r"/>
            <a:r>
              <a:rPr lang="ar-AE" dirty="0" smtClean="0"/>
              <a:t>ه+ذ+ا</a:t>
            </a:r>
            <a:r>
              <a:rPr lang="ar-AE" dirty="0"/>
              <a:t>=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94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Ha at the end: Most likely will be used as (his/hers)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68580" indent="0" algn="r">
              <a:buNone/>
            </a:pPr>
            <a:r>
              <a:rPr lang="ar-AE" dirty="0" smtClean="0"/>
              <a:t>ب+ن+ت+ه+ا</a:t>
            </a:r>
            <a:r>
              <a:rPr lang="ar-AE" dirty="0"/>
              <a:t>=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68580" indent="0" algn="r">
              <a:buNone/>
            </a:pPr>
            <a:endParaRPr lang="en-US" dirty="0" smtClean="0"/>
          </a:p>
          <a:p>
            <a:pPr marL="68580" indent="0" algn="r">
              <a:buNone/>
            </a:pPr>
            <a:r>
              <a:rPr lang="ar-AE" dirty="0" smtClean="0"/>
              <a:t>ب+ن+ت+ه=</a:t>
            </a:r>
            <a:endParaRPr lang="en-US" dirty="0" smtClean="0"/>
          </a:p>
          <a:p>
            <a:pPr marL="68580" indent="0" algn="r">
              <a:buNone/>
            </a:pPr>
            <a:endParaRPr lang="en-US" dirty="0"/>
          </a:p>
          <a:p>
            <a:pPr marL="68580" indent="0" algn="r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8550" y="3276600"/>
            <a:ext cx="1766250" cy="2362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457574"/>
            <a:ext cx="2095500" cy="218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830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Lesson </a:t>
            </a:r>
            <a:r>
              <a:rPr lang="en-US" dirty="0"/>
              <a:t>9</a:t>
            </a:r>
            <a:r>
              <a:rPr lang="en-US" sz="4000" dirty="0" smtClean="0"/>
              <a:t>: </a:t>
            </a:r>
            <a:r>
              <a:rPr lang="en-US" sz="4000" dirty="0" smtClean="0"/>
              <a:t>Building up your vocabulary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Copy down and translate the following words on your paper several times and remember to proceed from right to left.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en-US" sz="3000" dirty="0"/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en-US" sz="3000" dirty="0" smtClean="0"/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________________</a:t>
            </a:r>
            <a:endParaRPr lang="en-US" sz="3000" dirty="0"/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en-US" sz="3000" dirty="0" smtClean="0"/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en-US" sz="30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124200"/>
            <a:ext cx="2162175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23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67640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The letter “</a:t>
            </a:r>
            <a:r>
              <a:rPr lang="en-US" dirty="0" err="1" smtClean="0"/>
              <a:t>Kaf</a:t>
            </a:r>
            <a:r>
              <a:rPr lang="en-US" dirty="0" smtClean="0"/>
              <a:t>”. It’s like ha, it changes its shape depending on how it is joined: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2971800"/>
            <a:ext cx="3419856" cy="3493008"/>
          </a:xfrm>
        </p:spPr>
        <p:txBody>
          <a:bodyPr/>
          <a:lstStyle/>
          <a:p>
            <a:r>
              <a:rPr lang="en-US" dirty="0" smtClean="0"/>
              <a:t>If it stands at the beginning or in the middle of a word, it looks like this: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8200" y="3048000"/>
            <a:ext cx="3419856" cy="3493008"/>
          </a:xfrm>
        </p:spPr>
        <p:txBody>
          <a:bodyPr/>
          <a:lstStyle/>
          <a:p>
            <a:r>
              <a:rPr lang="en-US" dirty="0" smtClean="0"/>
              <a:t>If it stands on its own or is at the end of a word, it looks like this: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70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1624</TotalTime>
  <Words>666</Words>
  <Application>Microsoft Office PowerPoint</Application>
  <PresentationFormat>On-screen Show (4:3)</PresentationFormat>
  <Paragraphs>114</Paragraphs>
  <Slides>24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ＭＳ Ｐゴシック</vt:lpstr>
      <vt:lpstr>Arial</vt:lpstr>
      <vt:lpstr>Calibri</vt:lpstr>
      <vt:lpstr>Century Gothic</vt:lpstr>
      <vt:lpstr>Cooper Black</vt:lpstr>
      <vt:lpstr>Tahoma</vt:lpstr>
      <vt:lpstr>Wingdings 2</vt:lpstr>
      <vt:lpstr>Austin</vt:lpstr>
      <vt:lpstr>Welcome to Arabic Level I by Kurzban</vt:lpstr>
      <vt:lpstr>Lesson 9:           </vt:lpstr>
      <vt:lpstr>The letter Ha _ه_ as in house</vt:lpstr>
      <vt:lpstr>Let’s practice Ha: ____ه</vt:lpstr>
      <vt:lpstr>Practice with ha</vt:lpstr>
      <vt:lpstr>Practicing with ha</vt:lpstr>
      <vt:lpstr>Ha at the end: Most likely will be used as (his/hers)</vt:lpstr>
      <vt:lpstr> Lesson 9: Building up your vocabulary</vt:lpstr>
      <vt:lpstr>    The letter “Kaf”. It’s like ha, it changes its shape depending on how it is joined: </vt:lpstr>
      <vt:lpstr>Let’s practice with kaf</vt:lpstr>
      <vt:lpstr>Practicing with Kaf</vt:lpstr>
      <vt:lpstr>Practicing with Kaf:</vt:lpstr>
      <vt:lpstr> Lesson 9: Building up your vocabulary</vt:lpstr>
      <vt:lpstr> Lesson 9: Building up your vocabulary</vt:lpstr>
      <vt:lpstr> Lesson 9: Building up your vocabulary</vt:lpstr>
      <vt:lpstr> Lesson 9: Building up your vocabulary</vt:lpstr>
      <vt:lpstr>Lesson 9: Expressing Possession</vt:lpstr>
      <vt:lpstr>Lesson 9: you have? عـندك </vt:lpstr>
      <vt:lpstr>Lesson 9: Possession </vt:lpstr>
      <vt:lpstr>Lesson 9:My name? </vt:lpstr>
      <vt:lpstr>Lesson 9: Practice  </vt:lpstr>
      <vt:lpstr>Combine the letters in each set, including short vowels, to form words</vt:lpstr>
      <vt:lpstr>Lesson 9: Inquiring about and identifying Arabic Cities     </vt:lpstr>
      <vt:lpstr>Review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NPCSD</dc:creator>
  <cp:lastModifiedBy>Kurzban, Souad</cp:lastModifiedBy>
  <cp:revision>228</cp:revision>
  <dcterms:created xsi:type="dcterms:W3CDTF">2013-07-22T15:34:51Z</dcterms:created>
  <dcterms:modified xsi:type="dcterms:W3CDTF">2015-11-09T17:14:21Z</dcterms:modified>
</cp:coreProperties>
</file>